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Roboto Black"/>
      <p:bold r:id="rId30"/>
      <p:boldItalic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Roboto Medium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Black-boldItalic.fntdata"/><Relationship Id="rId30" Type="http://schemas.openxmlformats.org/officeDocument/2006/relationships/font" Target="fonts/RobotoBlack-bold.fntdata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RobotoMedium-bold.fntdata"/><Relationship Id="rId14" Type="http://schemas.openxmlformats.org/officeDocument/2006/relationships/slide" Target="slides/slide9.xml"/><Relationship Id="rId36" Type="http://schemas.openxmlformats.org/officeDocument/2006/relationships/font" Target="fonts/RobotoMedium-regular.fntdata"/><Relationship Id="rId17" Type="http://schemas.openxmlformats.org/officeDocument/2006/relationships/slide" Target="slides/slide12.xml"/><Relationship Id="rId39" Type="http://schemas.openxmlformats.org/officeDocument/2006/relationships/font" Target="fonts/Roboto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de/portfolio/N8tureGrl?mediatype=photography" TargetMode="Externa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snbc.com/morning-joe/watch/what-is-generation-flux--359076931602" TargetMode="External"/><Relationship Id="rId3" Type="http://schemas.openxmlformats.org/officeDocument/2006/relationships/hyperlink" Target="https://www.msnbc.com/morning-joe/watch/what-is-generation-flux--359076931602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1feb2f232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c1feb2f232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Susanne: What’s a script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Our </a:t>
            </a:r>
            <a:r>
              <a:rPr b="1" lang="en-GB" sz="1400">
                <a:solidFill>
                  <a:schemeClr val="dk1"/>
                </a:solidFill>
              </a:rPr>
              <a:t>‘scripts’</a:t>
            </a:r>
            <a:r>
              <a:rPr lang="en-GB" sz="1400">
                <a:solidFill>
                  <a:schemeClr val="dk1"/>
                </a:solidFill>
              </a:rPr>
              <a:t> are the way we believe we should behave. It is our </a:t>
            </a:r>
            <a:r>
              <a:rPr b="1" lang="en-GB" sz="1400">
                <a:solidFill>
                  <a:schemeClr val="dk1"/>
                </a:solidFill>
              </a:rPr>
              <a:t>cultural programming</a:t>
            </a:r>
            <a:r>
              <a:rPr lang="en-GB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It shapes our </a:t>
            </a:r>
            <a:r>
              <a:rPr b="1" lang="en-GB" sz="1400">
                <a:solidFill>
                  <a:schemeClr val="dk1"/>
                </a:solidFill>
              </a:rPr>
              <a:t>beliefs and assumptions </a:t>
            </a:r>
            <a:r>
              <a:rPr lang="en-GB" sz="1400">
                <a:solidFill>
                  <a:schemeClr val="dk1"/>
                </a:solidFill>
              </a:rPr>
              <a:t>about the world and people around us.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The script from our </a:t>
            </a:r>
            <a:r>
              <a:rPr b="1" lang="en-GB" sz="1400">
                <a:solidFill>
                  <a:schemeClr val="dk1"/>
                </a:solidFill>
              </a:rPr>
              <a:t>parents and the society we grew up in has informed </a:t>
            </a:r>
            <a:r>
              <a:rPr lang="en-GB" sz="1400">
                <a:solidFill>
                  <a:schemeClr val="dk1"/>
                </a:solidFill>
              </a:rPr>
              <a:t>our personal scripts.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40a1496a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40a1496a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Sylvia: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The OLD script is </a:t>
            </a:r>
            <a:r>
              <a:rPr b="1" lang="en-GB" sz="1400">
                <a:solidFill>
                  <a:schemeClr val="dk1"/>
                </a:solidFill>
              </a:rPr>
              <a:t>keeping us stuck</a:t>
            </a:r>
            <a:r>
              <a:rPr lang="en-GB" sz="1400">
                <a:solidFill>
                  <a:schemeClr val="dk1"/>
                </a:solidFill>
              </a:rPr>
              <a:t>… and we need to develop some</a:t>
            </a:r>
            <a:r>
              <a:rPr b="1" lang="en-GB" sz="1400">
                <a:solidFill>
                  <a:schemeClr val="dk1"/>
                </a:solidFill>
              </a:rPr>
              <a:t> new</a:t>
            </a:r>
            <a:r>
              <a:rPr lang="en-GB" sz="1400">
                <a:solidFill>
                  <a:schemeClr val="dk1"/>
                </a:solidFill>
              </a:rPr>
              <a:t> </a:t>
            </a:r>
            <a:r>
              <a:rPr b="1" lang="en-GB" sz="1400">
                <a:solidFill>
                  <a:schemeClr val="dk1"/>
                </a:solidFill>
              </a:rPr>
              <a:t>capabilities</a:t>
            </a:r>
            <a:r>
              <a:rPr lang="en-GB" sz="1400">
                <a:solidFill>
                  <a:schemeClr val="dk1"/>
                </a:solidFill>
              </a:rPr>
              <a:t> to be able to create a </a:t>
            </a:r>
            <a:r>
              <a:rPr b="1" lang="en-GB" sz="1400">
                <a:solidFill>
                  <a:schemeClr val="dk1"/>
                </a:solidFill>
              </a:rPr>
              <a:t>NEW script and create a FLUX mindset</a:t>
            </a:r>
            <a:r>
              <a:rPr lang="en-GB" sz="1400">
                <a:solidFill>
                  <a:schemeClr val="dk1"/>
                </a:solidFill>
              </a:rPr>
              <a:t>,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If we can </a:t>
            </a:r>
            <a:r>
              <a:rPr b="1" lang="en-GB" sz="1400">
                <a:solidFill>
                  <a:schemeClr val="dk1"/>
                </a:solidFill>
              </a:rPr>
              <a:t>rewrite them, so that they serve us now</a:t>
            </a:r>
            <a:r>
              <a:rPr lang="en-GB" sz="1400">
                <a:solidFill>
                  <a:schemeClr val="dk1"/>
                </a:solidFill>
              </a:rPr>
              <a:t>, in this new world we’ve created with technology and massive climate change, </a:t>
            </a:r>
            <a:r>
              <a:rPr b="1" lang="en-GB" sz="1400">
                <a:solidFill>
                  <a:schemeClr val="dk1"/>
                </a:solidFill>
              </a:rPr>
              <a:t>We will THRIVE, not just survive</a:t>
            </a:r>
            <a:r>
              <a:rPr lang="en-GB" sz="1400">
                <a:solidFill>
                  <a:schemeClr val="dk1"/>
                </a:solidFill>
              </a:rPr>
              <a:t>, in this modern world of rapid constant change.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So… let’s flip your script - Shifting your OLD SCRIPT into a NEW SCRIPT - and practicing your Superpowers to build it and develop a “Flux mindset…”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046513b4c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046513b4c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We’re all here because we believe in agility—the ability to respond to change, to adapt quickly, and to continuously improve.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i="1" lang="en-GB" sz="1400">
                <a:solidFill>
                  <a:schemeClr val="dk1"/>
                </a:solidFill>
              </a:rPr>
              <a:t>We apply them to our teams and how we develop our products</a:t>
            </a:r>
            <a:r>
              <a:rPr b="1" lang="en-GB" sz="1400">
                <a:solidFill>
                  <a:schemeClr val="dk1"/>
                </a:solidFill>
              </a:rPr>
              <a:t>…</a:t>
            </a:r>
            <a:r>
              <a:rPr lang="en-GB" sz="1400">
                <a:solidFill>
                  <a:schemeClr val="dk1"/>
                </a:solidFill>
              </a:rPr>
              <a:t> why not apply these principles to our own careers?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7835c81a9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7835c81a9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Sylvia: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We will explore </a:t>
            </a:r>
            <a:r>
              <a:rPr b="1" lang="en-GB" sz="1400">
                <a:solidFill>
                  <a:schemeClr val="dk1"/>
                </a:solidFill>
              </a:rPr>
              <a:t>one of the 8 Superpowers with you here at Agile By Example - Create a Portfolio Career</a:t>
            </a:r>
            <a:r>
              <a:rPr lang="en-GB" sz="1400">
                <a:solidFill>
                  <a:schemeClr val="dk1"/>
                </a:solidFill>
              </a:rPr>
              <a:t>,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A portfolio career helps you </a:t>
            </a:r>
            <a:r>
              <a:rPr b="1" lang="en-GB" sz="1400">
                <a:solidFill>
                  <a:schemeClr val="dk1"/>
                </a:solidFill>
              </a:rPr>
              <a:t>iterate, adapt, and grow in the same way</a:t>
            </a:r>
            <a:r>
              <a:rPr lang="en-GB" sz="1400">
                <a:solidFill>
                  <a:schemeClr val="dk1"/>
                </a:solidFill>
              </a:rPr>
              <a:t> </a:t>
            </a:r>
            <a:r>
              <a:rPr b="1" lang="en-GB" sz="1400">
                <a:solidFill>
                  <a:schemeClr val="dk1"/>
                </a:solidFill>
              </a:rPr>
              <a:t>Agile helps teams</a:t>
            </a:r>
            <a:r>
              <a:rPr lang="en-GB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We believe</a:t>
            </a:r>
            <a:r>
              <a:rPr lang="en-GB" sz="1400">
                <a:solidFill>
                  <a:schemeClr val="dk1"/>
                </a:solidFill>
              </a:rPr>
              <a:t> it can help you </a:t>
            </a:r>
            <a:r>
              <a:rPr b="1" lang="en-GB" sz="1400">
                <a:solidFill>
                  <a:schemeClr val="dk1"/>
                </a:solidFill>
              </a:rPr>
              <a:t>establish you career resilience</a:t>
            </a:r>
            <a:r>
              <a:rPr lang="en-GB" sz="1400">
                <a:solidFill>
                  <a:schemeClr val="dk1"/>
                </a:solidFill>
              </a:rPr>
              <a:t> and </a:t>
            </a:r>
            <a:r>
              <a:rPr b="1" lang="en-GB" sz="1400">
                <a:solidFill>
                  <a:schemeClr val="dk1"/>
                </a:solidFill>
              </a:rPr>
              <a:t>rethink how you navigate your work choices</a:t>
            </a:r>
            <a:r>
              <a:rPr lang="en-GB" sz="1400">
                <a:solidFill>
                  <a:schemeClr val="dk1"/>
                </a:solidFill>
              </a:rPr>
              <a:t> from today and beyond.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 shares personal example of career shift (intercultural relations -&gt; change management -&gt; agile coach role)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400">
                <a:solidFill>
                  <a:schemeClr val="dk1"/>
                </a:solidFill>
              </a:rPr>
              <a:t>Sylvia</a:t>
            </a:r>
            <a:r>
              <a:rPr b="1" lang="en-GB" sz="1400">
                <a:solidFill>
                  <a:schemeClr val="dk1"/>
                </a:solidFill>
              </a:rPr>
              <a:t>:</a:t>
            </a:r>
            <a:r>
              <a:rPr lang="en-GB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In Agile, we know </a:t>
            </a:r>
            <a:r>
              <a:rPr b="1" lang="en-GB" sz="1400">
                <a:solidFill>
                  <a:schemeClr val="dk1"/>
                </a:solidFill>
              </a:rPr>
              <a:t>versatility &amp; diversity leads to innovation</a:t>
            </a:r>
            <a:r>
              <a:rPr lang="en-GB" sz="1400">
                <a:solidFill>
                  <a:schemeClr val="dk1"/>
                </a:solidFill>
              </a:rPr>
              <a:t>. The same is true for your career—a portfolio approach allows you to </a:t>
            </a:r>
            <a:r>
              <a:rPr b="1" lang="en-GB" sz="1400">
                <a:solidFill>
                  <a:schemeClr val="dk1"/>
                </a:solidFill>
              </a:rPr>
              <a:t>cross boundaries, take on new roles, and intentionally respond to change</a:t>
            </a:r>
            <a:r>
              <a:rPr lang="en-GB" sz="1400">
                <a:solidFill>
                  <a:schemeClr val="dk1"/>
                </a:solidFill>
              </a:rPr>
              <a:t>.”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46513b4c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46513b4c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Susanne</a:t>
            </a:r>
            <a:r>
              <a:rPr lang="en-GB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A portfolio career is about </a:t>
            </a:r>
            <a:r>
              <a:rPr b="1" lang="en-GB" sz="1400">
                <a:solidFill>
                  <a:schemeClr val="dk1"/>
                </a:solidFill>
              </a:rPr>
              <a:t>diversifying your skills, experiences, and opportunitie</a:t>
            </a:r>
            <a:r>
              <a:rPr lang="en-GB" sz="1400">
                <a:solidFill>
                  <a:schemeClr val="dk1"/>
                </a:solidFill>
              </a:rPr>
              <a:t>s. Instead of being defined by a </a:t>
            </a:r>
            <a:r>
              <a:rPr b="1" lang="en-GB" sz="1400">
                <a:solidFill>
                  <a:schemeClr val="dk1"/>
                </a:solidFill>
              </a:rPr>
              <a:t>single role or career path, you can embrace</a:t>
            </a:r>
            <a:r>
              <a:rPr lang="en-GB" sz="1400">
                <a:solidFill>
                  <a:schemeClr val="dk1"/>
                </a:solidFill>
              </a:rPr>
              <a:t> multiple projects, passions, and learning opportunities.”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Sylvia</a:t>
            </a:r>
            <a:r>
              <a:rPr lang="en-GB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 sz="1400">
                <a:solidFill>
                  <a:schemeClr val="dk1"/>
                </a:solidFill>
              </a:rPr>
              <a:t>For example,</a:t>
            </a:r>
            <a:r>
              <a:rPr lang="en-GB" sz="1400">
                <a:solidFill>
                  <a:schemeClr val="dk1"/>
                </a:solidFill>
              </a:rPr>
              <a:t> I started my </a:t>
            </a:r>
            <a:r>
              <a:rPr b="1" lang="en-GB" sz="1400">
                <a:solidFill>
                  <a:schemeClr val="dk1"/>
                </a:solidFill>
              </a:rPr>
              <a:t>tech career 22 years ago</a:t>
            </a:r>
            <a:r>
              <a:rPr lang="en-GB" sz="1400">
                <a:solidFill>
                  <a:schemeClr val="dk1"/>
                </a:solidFill>
              </a:rPr>
              <a:t> at Microsoft Producer, Marketing, then after Masters to HR, then Agile Consulting as I brought change management, team dynamics, communication and  strong facilitation… I was constantly learning new skills as I saw what </a:t>
            </a:r>
            <a:r>
              <a:rPr lang="en-GB" sz="1400">
                <a:solidFill>
                  <a:schemeClr val="dk1"/>
                </a:solidFill>
              </a:rPr>
              <a:t>doors</a:t>
            </a:r>
            <a:r>
              <a:rPr lang="en-GB" sz="1400">
                <a:solidFill>
                  <a:schemeClr val="dk1"/>
                </a:solidFill>
              </a:rPr>
              <a:t> were opening - not in HR, but back to tech, and most recently, supporting People teams again with organizational adaptability.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</a:t>
            </a:r>
            <a:r>
              <a:rPr lang="en-GB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The world is constantly changing—new technologies, methodologies, market demands. Having </a:t>
            </a:r>
            <a:r>
              <a:rPr b="1" lang="en-GB" sz="1400">
                <a:solidFill>
                  <a:schemeClr val="dk1"/>
                </a:solidFill>
              </a:rPr>
              <a:t>a linear career path worked in a more predictable world, but not in this one</a:t>
            </a:r>
            <a:r>
              <a:rPr lang="en-GB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When we strengthen our Flux mindset it equips us for these challenges, because we will be more prepared to gain more diverse skills, and experiences, to </a:t>
            </a:r>
            <a:r>
              <a:rPr b="1" lang="en-GB" sz="1400">
                <a:solidFill>
                  <a:schemeClr val="dk1"/>
                </a:solidFill>
              </a:rPr>
              <a:t>be able to shift and pivot in our unpredictable</a:t>
            </a:r>
            <a:r>
              <a:rPr lang="en-GB" sz="1400">
                <a:solidFill>
                  <a:schemeClr val="dk1"/>
                </a:solidFill>
              </a:rPr>
              <a:t> world, being able to better build a portfolio career.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046513b4c9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046513b4c9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</a:t>
            </a:r>
            <a:r>
              <a:rPr lang="en-GB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We’re no strangers to the concept of ‘</a:t>
            </a:r>
            <a:r>
              <a:rPr b="1" lang="en-GB" sz="1400">
                <a:solidFill>
                  <a:schemeClr val="dk1"/>
                </a:solidFill>
              </a:rPr>
              <a:t>inspect and adapt.</a:t>
            </a:r>
            <a:r>
              <a:rPr lang="en-GB" sz="1400">
                <a:solidFill>
                  <a:schemeClr val="dk1"/>
                </a:solidFill>
              </a:rPr>
              <a:t>’ A portfolio career is about i</a:t>
            </a:r>
            <a:r>
              <a:rPr b="1" lang="en-GB" sz="1400">
                <a:solidFill>
                  <a:schemeClr val="dk1"/>
                </a:solidFill>
              </a:rPr>
              <a:t>nspecting where your skills can add value in new contexts and adapting quickly </a:t>
            </a:r>
            <a:r>
              <a:rPr lang="en-GB" sz="1400">
                <a:solidFill>
                  <a:schemeClr val="dk1"/>
                </a:solidFill>
              </a:rPr>
              <a:t>to seize opportunities that align with our values and strengths.”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Agile teaches us that change is not just expected—it’s embraced. In your career, this might mean shifting industries, exploring side projects, or learning new skills.”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Sylvia</a:t>
            </a:r>
            <a:r>
              <a:rPr lang="en-GB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Provide an example of a leader in tech who successfully pivoted into a new role or field, thanks to their versatile portfolio</a:t>
            </a:r>
            <a:r>
              <a:rPr lang="en-GB" sz="1400">
                <a:solidFill>
                  <a:schemeClr val="dk1"/>
                </a:solidFill>
              </a:rPr>
              <a:t>.</a:t>
            </a:r>
            <a:r>
              <a:rPr b="1" lang="en-GB" sz="1400">
                <a:solidFill>
                  <a:schemeClr val="dk1"/>
                </a:solidFill>
              </a:rPr>
              <a:t>Markus Z - HR to Agile - tech to NGo</a:t>
            </a:r>
            <a:br>
              <a:rPr lang="en-GB" sz="1400">
                <a:solidFill>
                  <a:schemeClr val="dk1"/>
                </a:solidFill>
              </a:rPr>
            </a:br>
            <a:endParaRPr i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In your career, when you can identify skills that are no longer serving you and doubling down on the ones that provide the most value, you have</a:t>
            </a:r>
            <a:r>
              <a:rPr b="1" lang="en-GB" sz="1400">
                <a:solidFill>
                  <a:schemeClr val="dk1"/>
                </a:solidFill>
              </a:rPr>
              <a:t> more </a:t>
            </a:r>
            <a:r>
              <a:rPr b="1" lang="en-GB" sz="1400">
                <a:solidFill>
                  <a:schemeClr val="dk1"/>
                </a:solidFill>
              </a:rPr>
              <a:t>opportunities</a:t>
            </a:r>
            <a:r>
              <a:rPr b="1" lang="en-GB" sz="1400">
                <a:solidFill>
                  <a:schemeClr val="dk1"/>
                </a:solidFill>
              </a:rPr>
              <a:t> to pivot to new roles and industries</a:t>
            </a:r>
            <a:r>
              <a:rPr lang="en-GB" sz="1400">
                <a:solidFill>
                  <a:schemeClr val="dk1"/>
                </a:solidFill>
              </a:rPr>
              <a:t>.”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Susanne: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“What’s one skill you have today that you t</a:t>
            </a:r>
            <a:r>
              <a:rPr b="1" lang="en-GB" sz="1400">
                <a:solidFill>
                  <a:schemeClr val="dk1"/>
                </a:solidFill>
              </a:rPr>
              <a:t>hink could create unexpected value in a different context</a:t>
            </a:r>
            <a:r>
              <a:rPr lang="en-GB" sz="1400">
                <a:solidFill>
                  <a:schemeClr val="dk1"/>
                </a:solidFill>
              </a:rPr>
              <a:t>?”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0470262e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0470262e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Sylvia</a:t>
            </a:r>
            <a:r>
              <a:rPr lang="en-GB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Can you think of a time when you shifted your career path, whether it was a new role, project, or skill? </a:t>
            </a:r>
            <a:r>
              <a:rPr b="1" lang="en-GB" sz="1400">
                <a:solidFill>
                  <a:schemeClr val="dk1"/>
                </a:solidFill>
              </a:rPr>
              <a:t>What did that change unlock for you?”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</a:t>
            </a:r>
            <a:r>
              <a:rPr lang="en-GB" sz="1400">
                <a:solidFill>
                  <a:schemeClr val="dk1"/>
                </a:solidFill>
              </a:rPr>
              <a:t>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300">
                <a:solidFill>
                  <a:schemeClr val="dk1"/>
                </a:solidFill>
                <a:highlight>
                  <a:srgbClr val="FFFFFF"/>
                </a:highlight>
              </a:rPr>
              <a:t>Ok, So, go ahead and find a partner and share with them in one sentence what was unlocked when you shifted.</a:t>
            </a:r>
            <a:r>
              <a:rPr lang="en-GB" sz="1700">
                <a:solidFill>
                  <a:schemeClr val="dk1"/>
                </a:solidFill>
              </a:rPr>
              <a:t> </a:t>
            </a:r>
            <a:r>
              <a:rPr lang="en-GB" sz="1400">
                <a:solidFill>
                  <a:schemeClr val="dk1"/>
                </a:solidFill>
              </a:rPr>
              <a:t>(2-3 minutes).</a:t>
            </a:r>
            <a:endParaRPr b="1"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046513b4c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046513b4c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Susanne:</a:t>
            </a:r>
            <a:r>
              <a:rPr lang="en-GB" sz="1400">
                <a:solidFill>
                  <a:schemeClr val="dk1"/>
                </a:solidFill>
              </a:rPr>
              <a:t> transition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So how do you go about building a</a:t>
            </a:r>
            <a:r>
              <a:rPr b="1" lang="en-GB" sz="1400">
                <a:solidFill>
                  <a:schemeClr val="dk1"/>
                </a:solidFill>
              </a:rPr>
              <a:t> resilient career path</a:t>
            </a:r>
            <a:r>
              <a:rPr lang="en-GB" sz="1400">
                <a:solidFill>
                  <a:schemeClr val="dk1"/>
                </a:solidFill>
              </a:rPr>
              <a:t>? We will start now!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These are three powerful ways to do that.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05c1e11b7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05c1e11b7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</a:t>
            </a:r>
            <a:r>
              <a:rPr lang="en-GB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i="1" lang="en-GB" sz="1400">
                <a:solidFill>
                  <a:schemeClr val="dk1"/>
                </a:solidFill>
              </a:rPr>
              <a:t>I</a:t>
            </a:r>
            <a:r>
              <a:rPr i="1" lang="en-GB" sz="1400">
                <a:solidFill>
                  <a:schemeClr val="dk1"/>
                </a:solidFill>
              </a:rPr>
              <a:t>dentify and Leverage Your Core Skills</a:t>
            </a:r>
            <a:r>
              <a:rPr lang="en-GB" sz="1400">
                <a:solidFill>
                  <a:schemeClr val="dk1"/>
                </a:solidFill>
              </a:rPr>
              <a:t>: “Identify your ‘X-shaped’ skills—what you’re deeply specialized in and what you’re broadening. Make sure to leverage those in diverse areas.”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/>
              <a:t>Consider your own timeline, ALL your jobs, hobbies, places you have volunteered, or helped out.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/>
              <a:t>All the skills you picked up, not just from a formal workplace, but all those places and times you were learning.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/>
              <a:t>All the things you liked. All the things you didn’t!</a:t>
            </a:r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5c1e11b7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5c1e11b7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Sylvia: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 sz="1400">
                <a:solidFill>
                  <a:schemeClr val="dk1"/>
                </a:solidFill>
              </a:rPr>
              <a:t>You don’t need to stay in your own lan</a:t>
            </a:r>
            <a:r>
              <a:rPr lang="en-GB" sz="1400">
                <a:solidFill>
                  <a:schemeClr val="dk1"/>
                </a:solidFill>
              </a:rPr>
              <a:t>e as a cross-pollinator - you take the </a:t>
            </a:r>
            <a:r>
              <a:rPr b="1" lang="en-GB" sz="1400">
                <a:solidFill>
                  <a:schemeClr val="dk1"/>
                </a:solidFill>
              </a:rPr>
              <a:t>useful skill or expertise and bridge </a:t>
            </a:r>
            <a:r>
              <a:rPr lang="en-GB" sz="1400">
                <a:solidFill>
                  <a:schemeClr val="dk1"/>
                </a:solidFill>
              </a:rPr>
              <a:t>that into opportunities elsewhere.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Just like when we are being Agile, we focus on iterations, experiments.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You can </a:t>
            </a:r>
            <a:r>
              <a:rPr b="1" lang="en-GB" sz="1400">
                <a:solidFill>
                  <a:schemeClr val="dk1"/>
                </a:solidFill>
              </a:rPr>
              <a:t>cross-pollinate in your own career </a:t>
            </a:r>
            <a:r>
              <a:rPr lang="en-GB" sz="1400">
                <a:solidFill>
                  <a:schemeClr val="dk1"/>
                </a:solidFill>
              </a:rPr>
              <a:t>(my example). Producer, Project Manager, Customer Marketing, Photographer, Facilitator, Coach, Agile Consultant, Adaptability consultant.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When you open your </a:t>
            </a:r>
            <a:r>
              <a:rPr b="1" lang="en-GB" sz="1400">
                <a:solidFill>
                  <a:schemeClr val="dk1"/>
                </a:solidFill>
              </a:rPr>
              <a:t>Flux mindset and start to write your new script</a:t>
            </a:r>
            <a:r>
              <a:rPr lang="en-GB" sz="1400">
                <a:solidFill>
                  <a:schemeClr val="dk1"/>
                </a:solidFill>
              </a:rPr>
              <a:t> you will start to see that your career is an </a:t>
            </a:r>
            <a:r>
              <a:rPr b="1" lang="en-GB" sz="1400">
                <a:solidFill>
                  <a:schemeClr val="dk1"/>
                </a:solidFill>
              </a:rPr>
              <a:t>evolution</a:t>
            </a:r>
            <a:r>
              <a:rPr lang="en-GB" sz="1400">
                <a:solidFill>
                  <a:schemeClr val="dk1"/>
                </a:solidFill>
              </a:rPr>
              <a:t>, each move an </a:t>
            </a:r>
            <a:r>
              <a:rPr b="1" lang="en-GB" sz="1400">
                <a:solidFill>
                  <a:schemeClr val="dk1"/>
                </a:solidFill>
              </a:rPr>
              <a:t>expansion, improvement, and adventure</a:t>
            </a:r>
            <a:r>
              <a:rPr lang="en-GB" sz="1400">
                <a:solidFill>
                  <a:schemeClr val="dk1"/>
                </a:solidFill>
              </a:rPr>
              <a:t> that aligns with your own evolution of self.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274a1f28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8274a1f28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/>
              <a:t>Susanne:</a:t>
            </a:r>
            <a:endParaRPr b="1"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Who are we? Who’s out there?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55a65265d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55a65265d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Susanne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Once your portfolio is established, you can shift to curation mode. This is your ongoing, evergreen career.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In our world of Flux, the future of work, the portfolio career gives you unparalleled combination of flexibility, stability, longevity and meaning.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You can </a:t>
            </a:r>
            <a:r>
              <a:rPr b="1" lang="en-GB" sz="1400">
                <a:solidFill>
                  <a:schemeClr val="dk1"/>
                </a:solidFill>
              </a:rPr>
              <a:t>Upgrade, rebalance, update, expande, reorganize</a:t>
            </a:r>
            <a:r>
              <a:rPr b="1" lang="en-GB" sz="1400">
                <a:solidFill>
                  <a:schemeClr val="dk1"/>
                </a:solidFill>
              </a:rPr>
              <a:t> </a:t>
            </a:r>
            <a:r>
              <a:rPr lang="en-GB" sz="1400">
                <a:solidFill>
                  <a:schemeClr val="dk1"/>
                </a:solidFill>
              </a:rPr>
              <a:t>- your script and mindset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7d3ec8674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7d3ec8674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Sylvia: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 sz="1400">
                <a:solidFill>
                  <a:schemeClr val="dk1"/>
                </a:solidFill>
              </a:rPr>
              <a:t>Absolutely everything you do affects how you navigate change</a:t>
            </a:r>
            <a:r>
              <a:rPr lang="en-GB" sz="1400">
                <a:solidFill>
                  <a:schemeClr val="dk1"/>
                </a:solidFill>
              </a:rPr>
              <a:t> - and we get better as we practice.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It begins with the belief that we </a:t>
            </a:r>
            <a:r>
              <a:rPr b="1" lang="en-GB" sz="1400">
                <a:solidFill>
                  <a:schemeClr val="dk1"/>
                </a:solidFill>
              </a:rPr>
              <a:t>CAN change our relationship with change</a:t>
            </a:r>
            <a:r>
              <a:rPr lang="en-GB" sz="1400">
                <a:solidFill>
                  <a:schemeClr val="dk1"/>
                </a:solidFill>
              </a:rPr>
              <a:t> (from fear to excitement or at least curiosity)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But it takes practice… all the ways to practice…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Now you have more tools to build a resilient Portfolio Career, so you can truly embrace the future.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061d29c9da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061d29c9d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Sylvia</a:t>
            </a:r>
            <a:r>
              <a:rPr lang="en-GB" sz="1400">
                <a:solidFill>
                  <a:schemeClr val="dk1"/>
                </a:solidFill>
              </a:rPr>
              <a:t>:  </a:t>
            </a:r>
            <a:r>
              <a:rPr lang="en-GB" sz="900" u="sng">
                <a:solidFill>
                  <a:srgbClr val="028A71"/>
                </a:solidFill>
                <a:highlight>
                  <a:srgbClr val="E8EDED"/>
                </a:highlight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N8tureGrl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The world of work is </a:t>
            </a:r>
            <a:r>
              <a:rPr b="1" lang="en-GB" sz="1400">
                <a:solidFill>
                  <a:schemeClr val="dk1"/>
                </a:solidFill>
              </a:rPr>
              <a:t>becoming more decentralized</a:t>
            </a:r>
            <a:r>
              <a:rPr lang="en-GB" sz="1400">
                <a:solidFill>
                  <a:schemeClr val="dk1"/>
                </a:solidFill>
              </a:rPr>
              <a:t>, and the skills that served you </a:t>
            </a:r>
            <a:r>
              <a:rPr b="1" lang="en-GB" sz="1400">
                <a:solidFill>
                  <a:schemeClr val="dk1"/>
                </a:solidFill>
              </a:rPr>
              <a:t>five years ago may not serve </a:t>
            </a:r>
            <a:r>
              <a:rPr lang="en-GB" sz="1400">
                <a:solidFill>
                  <a:schemeClr val="dk1"/>
                </a:solidFill>
              </a:rPr>
              <a:t>you in the next five. A portfolio career </a:t>
            </a:r>
            <a:r>
              <a:rPr b="1" lang="en-GB" sz="1400">
                <a:solidFill>
                  <a:schemeClr val="dk1"/>
                </a:solidFill>
              </a:rPr>
              <a:t>ensures that you are adaptable, resilient, and ready</a:t>
            </a:r>
            <a:r>
              <a:rPr lang="en-GB" sz="1400">
                <a:solidFill>
                  <a:schemeClr val="dk1"/>
                </a:solidFill>
              </a:rPr>
              <a:t> for whatever comes next.”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You’ve already mastered the </a:t>
            </a:r>
            <a:r>
              <a:rPr b="1" lang="en-GB" sz="1400">
                <a:solidFill>
                  <a:schemeClr val="dk1"/>
                </a:solidFill>
              </a:rPr>
              <a:t>Agile mindset</a:t>
            </a:r>
            <a:r>
              <a:rPr lang="en-GB" sz="1400">
                <a:solidFill>
                  <a:schemeClr val="dk1"/>
                </a:solidFill>
              </a:rPr>
              <a:t>—now it’s time to apply it to your career. </a:t>
            </a:r>
            <a:r>
              <a:rPr b="1" lang="en-GB" sz="1400">
                <a:solidFill>
                  <a:schemeClr val="dk1"/>
                </a:solidFill>
              </a:rPr>
              <a:t>Embrace change</a:t>
            </a:r>
            <a:r>
              <a:rPr lang="en-GB" sz="1400">
                <a:solidFill>
                  <a:schemeClr val="dk1"/>
                </a:solidFill>
              </a:rPr>
              <a:t>, diversify your skills, and </a:t>
            </a:r>
            <a:r>
              <a:rPr b="1" lang="en-GB" sz="1400">
                <a:solidFill>
                  <a:schemeClr val="dk1"/>
                </a:solidFill>
              </a:rPr>
              <a:t>create a career that thrives in flux.</a:t>
            </a:r>
            <a:r>
              <a:rPr lang="en-GB" sz="1400">
                <a:solidFill>
                  <a:schemeClr val="dk1"/>
                </a:solidFill>
              </a:rPr>
              <a:t>”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What’s one small step you can take today to start building your portfolio career? We challenge you to identify one area where you can experiment, learn, or grow.”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61d29c9d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061d29c9d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Both Speakers!</a:t>
            </a:r>
            <a:endParaRPr sz="1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f3bd1857c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f3bd1857c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38caa569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38caa569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dk1"/>
                </a:solidFill>
              </a:rPr>
              <a:t>Sylvia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Why are we the giving this talk?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</a:t>
            </a:r>
            <a:r>
              <a:rPr b="1" lang="en-GB" sz="1400">
                <a:solidFill>
                  <a:schemeClr val="dk1"/>
                </a:solidFill>
              </a:rPr>
              <a:t>e’ve had a lifetime of change</a:t>
            </a:r>
            <a:r>
              <a:rPr lang="en-GB" sz="1400">
                <a:solidFill>
                  <a:schemeClr val="dk1"/>
                </a:solidFill>
              </a:rPr>
              <a:t> that was both chosen and imposed on us. The </a:t>
            </a:r>
            <a:r>
              <a:rPr b="1" lang="en-GB" sz="1400">
                <a:solidFill>
                  <a:schemeClr val="dk1"/>
                </a:solidFill>
              </a:rPr>
              <a:t>last few years have tested even Our abilities </a:t>
            </a:r>
            <a:r>
              <a:rPr lang="en-GB" sz="1400">
                <a:solidFill>
                  <a:schemeClr val="dk1"/>
                </a:solidFill>
              </a:rPr>
              <a:t>to adapt and thrive.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The last few years has seen </a:t>
            </a:r>
            <a:r>
              <a:rPr b="1" lang="en-GB" sz="1400"/>
              <a:t>unprecedented chang</a:t>
            </a:r>
            <a:r>
              <a:rPr lang="en-GB" sz="1400"/>
              <a:t>e, </a:t>
            </a:r>
            <a:r>
              <a:rPr lang="en-GB" sz="1400"/>
              <a:t>it's</a:t>
            </a:r>
            <a:r>
              <a:rPr lang="en-GB" sz="1400"/>
              <a:t> been </a:t>
            </a:r>
            <a:r>
              <a:rPr b="1" lang="en-GB" sz="1400"/>
              <a:t>personal</a:t>
            </a:r>
            <a:r>
              <a:rPr lang="en-GB" sz="1400"/>
              <a:t>, </a:t>
            </a:r>
            <a:r>
              <a:rPr b="1" lang="en-GB" sz="1400"/>
              <a:t>cultural, annoying and also global</a:t>
            </a:r>
            <a:r>
              <a:rPr lang="en-GB" sz="1400"/>
              <a:t>.</a:t>
            </a:r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c1feb2f2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c1feb2f2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Susanne</a:t>
            </a:r>
            <a:r>
              <a:rPr b="1" lang="en-GB"/>
              <a:t>: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And we know, and are SURE others feel this too… the rate of change is not slowing down - it’s only getting FASTER.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05c1e11b7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05c1e11b7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</a:rPr>
              <a:t>Sylvia: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Since 1980 the rate of change has only increased.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We used to have time to process the change and </a:t>
            </a:r>
            <a:r>
              <a:rPr b="1" lang="en-GB" sz="1400">
                <a:solidFill>
                  <a:schemeClr val="dk1"/>
                </a:solidFill>
              </a:rPr>
              <a:t>get a pause to integrate</a:t>
            </a:r>
            <a:r>
              <a:rPr lang="en-GB" sz="1400">
                <a:solidFill>
                  <a:schemeClr val="dk1"/>
                </a:solidFill>
              </a:rPr>
              <a:t> things and live with it, now it’s rapid and constant.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Accelerated rate of change has all of us sometimes wondering… what’s next?!</a:t>
            </a: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fb89c9457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fb89c945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Susanne</a:t>
            </a:r>
            <a:endParaRPr b="1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Even as far back as 2014, the magazine Fast Company coined the term - Generation Flux - to describe those </a:t>
            </a:r>
            <a:r>
              <a:rPr b="1" lang="en-GB" sz="1400"/>
              <a:t>folks of all ages who have the mindset to embrace the change</a:t>
            </a:r>
            <a:r>
              <a:rPr lang="en-GB" sz="1400"/>
              <a:t> that is in front of them.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 u="sng">
                <a:solidFill>
                  <a:schemeClr val="hlink"/>
                </a:solidFill>
                <a:hlinkClick r:id="rId2"/>
              </a:rPr>
              <a:t>https://www.msnbc.com/morning-joe/watch/what-is-generation-flux--</a:t>
            </a:r>
            <a:r>
              <a:rPr lang="en-GB" sz="1400" u="sng">
                <a:solidFill>
                  <a:schemeClr val="hlink"/>
                </a:solidFill>
                <a:hlinkClick r:id="rId3"/>
              </a:rPr>
              <a:t>359076931602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In the midst of all of our change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7835c81a9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77835c81a9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400">
                <a:solidFill>
                  <a:schemeClr val="dk1"/>
                </a:solidFill>
              </a:rPr>
              <a:t>Sylvia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2022 we discovered that all our knowledge has been </a:t>
            </a:r>
            <a:r>
              <a:rPr b="1" lang="en-GB" sz="1400">
                <a:solidFill>
                  <a:schemeClr val="dk1"/>
                </a:solidFill>
              </a:rPr>
              <a:t>codified into a clear set of capacities or Superpowers</a:t>
            </a:r>
            <a:r>
              <a:rPr lang="en-GB" sz="1400">
                <a:solidFill>
                  <a:schemeClr val="dk1"/>
                </a:solidFill>
              </a:rPr>
              <a:t> and now has a name - FLUX! 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 sz="1400">
                <a:solidFill>
                  <a:schemeClr val="dk1"/>
                </a:solidFill>
              </a:rPr>
              <a:t>In 2020 April </a:t>
            </a:r>
            <a:r>
              <a:rPr b="1" lang="en-GB" sz="1400">
                <a:solidFill>
                  <a:schemeClr val="dk1"/>
                </a:solidFill>
              </a:rPr>
              <a:t>Rinne wrote a book to share this </a:t>
            </a:r>
            <a:r>
              <a:rPr b="1" lang="en-GB" sz="1400">
                <a:solidFill>
                  <a:schemeClr val="dk1"/>
                </a:solidFill>
              </a:rPr>
              <a:t>framework</a:t>
            </a:r>
            <a:r>
              <a:rPr b="1" lang="en-GB" sz="1400">
                <a:solidFill>
                  <a:schemeClr val="dk1"/>
                </a:solidFill>
              </a:rPr>
              <a:t> that shared a mindset</a:t>
            </a:r>
            <a:r>
              <a:rPr lang="en-GB" sz="1400">
                <a:solidFill>
                  <a:schemeClr val="dk1"/>
                </a:solidFill>
              </a:rPr>
              <a:t> that can help us adapt - </a:t>
            </a:r>
            <a:r>
              <a:rPr b="1" lang="en-GB" sz="1400">
                <a:solidFill>
                  <a:schemeClr val="dk1"/>
                </a:solidFill>
              </a:rPr>
              <a:t>Flux.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 sz="1400">
                <a:solidFill>
                  <a:schemeClr val="dk1"/>
                </a:solidFill>
              </a:rPr>
              <a:t>Both noun and verb.</a:t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 sz="1400">
                <a:solidFill>
                  <a:schemeClr val="dk1"/>
                </a:solidFill>
              </a:rPr>
              <a:t>Flux Mindset</a:t>
            </a:r>
            <a:r>
              <a:rPr lang="en-GB" sz="1400">
                <a:solidFill>
                  <a:schemeClr val="dk1"/>
                </a:solidFill>
              </a:rPr>
              <a:t> is the ability to perceive all change not as a good or bad, but as an opportunity.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c1feb2f23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c1feb2f23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/>
              <a:t>Susanne</a:t>
            </a:r>
            <a:r>
              <a:rPr lang="en-GB" sz="1400"/>
              <a:t>: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</a:rPr>
              <a:t>→ All change starts internally, and is individual.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→ Change can = opportunity, not just chaos.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c1feb2f23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c1feb2f23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chemeClr val="dk1"/>
                </a:solidFill>
              </a:rPr>
              <a:t>Susanne</a:t>
            </a:r>
            <a:r>
              <a:rPr lang="en-GB" sz="1300">
                <a:solidFill>
                  <a:schemeClr val="dk1"/>
                </a:solidFill>
              </a:rPr>
              <a:t>: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GB" sz="1300">
                <a:solidFill>
                  <a:schemeClr val="dk1"/>
                </a:solidFill>
              </a:rPr>
              <a:t>Change is like the weather - we can </a:t>
            </a:r>
            <a:r>
              <a:rPr b="1" lang="en-GB" sz="1300">
                <a:solidFill>
                  <a:schemeClr val="dk1"/>
                </a:solidFill>
              </a:rPr>
              <a:t>enjoy it when we accept it.</a:t>
            </a:r>
            <a:endParaRPr b="1"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GB" sz="1300">
                <a:solidFill>
                  <a:schemeClr val="dk1"/>
                </a:solidFill>
              </a:rPr>
              <a:t>Like the weather, so much of our change happens </a:t>
            </a:r>
            <a:r>
              <a:rPr b="1" lang="en-GB" sz="1300">
                <a:solidFill>
                  <a:schemeClr val="dk1"/>
                </a:solidFill>
              </a:rPr>
              <a:t>without us knowing it’s coming - or being able to control it.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chemeClr val="dk1"/>
                </a:solidFill>
              </a:rPr>
              <a:t>Sylvia</a:t>
            </a:r>
            <a:r>
              <a:rPr lang="en-GB" sz="1300">
                <a:solidFill>
                  <a:schemeClr val="dk1"/>
                </a:solidFill>
              </a:rPr>
              <a:t>: 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b="1" lang="en-GB" sz="1300">
                <a:solidFill>
                  <a:schemeClr val="dk1"/>
                </a:solidFill>
              </a:rPr>
              <a:t>We created tools to help us deal with change in the weather</a:t>
            </a:r>
            <a:r>
              <a:rPr lang="en-GB" sz="1300">
                <a:solidFill>
                  <a:schemeClr val="dk1"/>
                </a:solidFill>
              </a:rPr>
              <a:t> - gps, umbrellas, sunglasses.</a:t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-GB" sz="1300">
                <a:solidFill>
                  <a:schemeClr val="dk1"/>
                </a:solidFill>
              </a:rPr>
              <a:t>So today, our go</a:t>
            </a:r>
            <a:r>
              <a:rPr b="1" lang="en-GB" sz="1300">
                <a:solidFill>
                  <a:schemeClr val="dk1"/>
                </a:solidFill>
              </a:rPr>
              <a:t>al is to help you </a:t>
            </a:r>
            <a:r>
              <a:rPr b="1" lang="en-GB" sz="1300">
                <a:solidFill>
                  <a:schemeClr val="dk1"/>
                </a:solidFill>
              </a:rPr>
              <a:t>see change in new ways, maybe develop new responses to change, and ultimately reshape your relationship to change.</a:t>
            </a:r>
            <a:endParaRPr b="1" i="1" sz="13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fluxmindset.com/" TargetMode="External"/><Relationship Id="rId4" Type="http://schemas.openxmlformats.org/officeDocument/2006/relationships/hyperlink" Target="https://fluxmindset.com/" TargetMode="External"/><Relationship Id="rId5" Type="http://schemas.openxmlformats.org/officeDocument/2006/relationships/hyperlink" Target="https://www.ted.com/talks/april_rinne_how_to_navigate_our_uncertain_future" TargetMode="External"/><Relationship Id="rId6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Relationship Id="rId4" Type="http://schemas.openxmlformats.org/officeDocument/2006/relationships/hyperlink" Target="mailto:taylor.susanne@gmail.com" TargetMode="External"/><Relationship Id="rId5" Type="http://schemas.openxmlformats.org/officeDocument/2006/relationships/hyperlink" Target="mailto:sylvia@intentionalwork.eu" TargetMode="External"/><Relationship Id="rId6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188075" y="4339575"/>
            <a:ext cx="47298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#AgileByExample 2024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Sylvia &amp; Susanne Taylor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/>
          <p:nvPr>
            <p:ph type="ctrTitle"/>
          </p:nvPr>
        </p:nvSpPr>
        <p:spPr>
          <a:xfrm>
            <a:off x="4324600" y="519150"/>
            <a:ext cx="4823400" cy="245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highlight>
                  <a:schemeClr val="lt1"/>
                </a:highlight>
                <a:latin typeface="Roboto Medium"/>
                <a:ea typeface="Roboto Medium"/>
                <a:cs typeface="Roboto Medium"/>
                <a:sym typeface="Roboto Medium"/>
              </a:rPr>
              <a:t>Mastering the Flux Mindset</a:t>
            </a:r>
            <a:endParaRPr sz="4500">
              <a:highlight>
                <a:schemeClr val="lt1"/>
              </a:highlight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500">
              <a:highlight>
                <a:schemeClr val="lt1"/>
              </a:highlight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4699475" y="2673150"/>
            <a:ext cx="4218300" cy="14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Your Superpower for </a:t>
            </a:r>
            <a:endParaRPr sz="120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Career Resilience</a:t>
            </a:r>
            <a:endParaRPr sz="12000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26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850" y="222675"/>
            <a:ext cx="5335050" cy="400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 amt="48000"/>
          </a:blip>
          <a:stretch>
            <a:fillRect/>
          </a:stretch>
        </p:blipFill>
        <p:spPr>
          <a:xfrm>
            <a:off x="76200" y="12"/>
            <a:ext cx="9027175" cy="67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 txBox="1"/>
          <p:nvPr/>
        </p:nvSpPr>
        <p:spPr>
          <a:xfrm>
            <a:off x="1767850" y="1896650"/>
            <a:ext cx="6023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Old script vs New Script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25" y="154275"/>
            <a:ext cx="7147775" cy="47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275" y="-883125"/>
            <a:ext cx="9221275" cy="61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/>
          <p:nvPr/>
        </p:nvSpPr>
        <p:spPr>
          <a:xfrm flipH="1" rot="906195">
            <a:off x="2036702" y="1951615"/>
            <a:ext cx="4516821" cy="1161825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100">
                <a:solidFill>
                  <a:srgbClr val="FF0000"/>
                </a:solidFill>
              </a:rPr>
              <a:t>REWRITE IT</a:t>
            </a:r>
            <a:endParaRPr b="1" sz="51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-140300" y="-6"/>
            <a:ext cx="9144000" cy="638481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/>
          <p:nvPr/>
        </p:nvSpPr>
        <p:spPr>
          <a:xfrm>
            <a:off x="1262875" y="3319500"/>
            <a:ext cx="7343400" cy="182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Apply Agile practices to personal development</a:t>
            </a:r>
            <a:endParaRPr sz="44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875" y="402700"/>
            <a:ext cx="4118498" cy="411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5"/>
          <p:cNvSpPr/>
          <p:nvPr/>
        </p:nvSpPr>
        <p:spPr>
          <a:xfrm>
            <a:off x="1022882" y="3040850"/>
            <a:ext cx="1530900" cy="1437300"/>
          </a:xfrm>
          <a:prstGeom prst="ellipse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5"/>
          <p:cNvSpPr txBox="1"/>
          <p:nvPr/>
        </p:nvSpPr>
        <p:spPr>
          <a:xfrm>
            <a:off x="4832300" y="1166775"/>
            <a:ext cx="4004700" cy="28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thrive in a fast-paced world, </a:t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Create Your Portfolio Career.</a:t>
            </a:r>
            <a:endParaRPr sz="29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2084725" y="1830125"/>
            <a:ext cx="4881300" cy="918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99025" y="-453100"/>
            <a:ext cx="9937325" cy="55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225" y="-169387"/>
            <a:ext cx="8223400" cy="54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5" y="-780761"/>
            <a:ext cx="9144003" cy="6076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9"/>
          <p:cNvPicPr preferRelativeResize="0"/>
          <p:nvPr/>
        </p:nvPicPr>
        <p:blipFill rotWithShape="1">
          <a:blip r:embed="rId3">
            <a:alphaModFix/>
          </a:blip>
          <a:srcRect b="24590" l="0" r="0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1574025" y="752125"/>
            <a:ext cx="4466700" cy="20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Black"/>
              <a:buAutoNum type="arabicPeriod"/>
            </a:pPr>
            <a:r>
              <a:rPr lang="en-GB" sz="36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Consider</a:t>
            </a:r>
            <a:endParaRPr sz="36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Black"/>
              <a:buAutoNum type="arabicPeriod"/>
            </a:pPr>
            <a:r>
              <a:rPr lang="en-GB" sz="36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Cross-pollinate</a:t>
            </a:r>
            <a:endParaRPr sz="36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-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Black"/>
              <a:buAutoNum type="arabicPeriod"/>
            </a:pPr>
            <a:r>
              <a:rPr lang="en-GB" sz="36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Curate</a:t>
            </a:r>
            <a:endParaRPr sz="36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60" name="Google Shape;160;p29"/>
          <p:cNvSpPr txBox="1"/>
          <p:nvPr>
            <p:ph idx="1" type="body"/>
          </p:nvPr>
        </p:nvSpPr>
        <p:spPr>
          <a:xfrm>
            <a:off x="322050" y="82225"/>
            <a:ext cx="83889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To Build a Resilient Portfolio Career:</a:t>
            </a:r>
            <a:endParaRPr sz="30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0"/>
          <p:cNvPicPr preferRelativeResize="0"/>
          <p:nvPr/>
        </p:nvPicPr>
        <p:blipFill rotWithShape="1">
          <a:blip r:embed="rId3">
            <a:alphaModFix/>
          </a:blip>
          <a:srcRect b="3726" l="0" r="0" t="18148"/>
          <a:stretch/>
        </p:blipFill>
        <p:spPr>
          <a:xfrm>
            <a:off x="-118525" y="-219075"/>
            <a:ext cx="9262525" cy="399267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0"/>
          <p:cNvSpPr txBox="1"/>
          <p:nvPr>
            <p:ph idx="1" type="body"/>
          </p:nvPr>
        </p:nvSpPr>
        <p:spPr>
          <a:xfrm>
            <a:off x="1729825" y="3866050"/>
            <a:ext cx="73278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What’s already in your portfolio?</a:t>
            </a:r>
            <a:endParaRPr sz="38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167" name="Google Shape;167;p30"/>
          <p:cNvGrpSpPr/>
          <p:nvPr/>
        </p:nvGrpSpPr>
        <p:grpSpPr>
          <a:xfrm>
            <a:off x="452283" y="2886400"/>
            <a:ext cx="1162661" cy="1132050"/>
            <a:chOff x="565844" y="3039775"/>
            <a:chExt cx="1095300" cy="1132050"/>
          </a:xfrm>
        </p:grpSpPr>
        <p:sp>
          <p:nvSpPr>
            <p:cNvPr id="168" name="Google Shape;168;p30"/>
            <p:cNvSpPr/>
            <p:nvPr/>
          </p:nvSpPr>
          <p:spPr>
            <a:xfrm>
              <a:off x="565844" y="3076525"/>
              <a:ext cx="1095300" cy="10953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30"/>
            <p:cNvSpPr txBox="1"/>
            <p:nvPr/>
          </p:nvSpPr>
          <p:spPr>
            <a:xfrm>
              <a:off x="833002" y="3039775"/>
              <a:ext cx="442200" cy="71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0">
                  <a:solidFill>
                    <a:schemeClr val="dk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1</a:t>
              </a:r>
              <a:endParaRPr sz="6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sp>
        <p:nvSpPr>
          <p:cNvPr id="170" name="Google Shape;170;p30"/>
          <p:cNvSpPr txBox="1"/>
          <p:nvPr/>
        </p:nvSpPr>
        <p:spPr>
          <a:xfrm>
            <a:off x="1729825" y="291452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Consider:</a:t>
            </a:r>
            <a:endParaRPr sz="48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171" name="Google Shape;171;p30"/>
          <p:cNvSpPr/>
          <p:nvPr/>
        </p:nvSpPr>
        <p:spPr>
          <a:xfrm>
            <a:off x="712075" y="701075"/>
            <a:ext cx="1222200" cy="246300"/>
          </a:xfrm>
          <a:prstGeom prst="rect">
            <a:avLst/>
          </a:prstGeom>
          <a:solidFill>
            <a:srgbClr val="F6F6F6"/>
          </a:solidFill>
          <a:ln cap="flat" cmpd="sng" w="9525">
            <a:solidFill>
              <a:srgbClr val="F6F6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0"/>
          <p:cNvSpPr/>
          <p:nvPr/>
        </p:nvSpPr>
        <p:spPr>
          <a:xfrm>
            <a:off x="2364925" y="2124450"/>
            <a:ext cx="1222200" cy="246300"/>
          </a:xfrm>
          <a:prstGeom prst="rect">
            <a:avLst/>
          </a:prstGeom>
          <a:solidFill>
            <a:srgbClr val="FDFDFD"/>
          </a:solidFill>
          <a:ln cap="flat" cmpd="sng" w="9525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0"/>
          <p:cNvSpPr/>
          <p:nvPr/>
        </p:nvSpPr>
        <p:spPr>
          <a:xfrm>
            <a:off x="4026600" y="701075"/>
            <a:ext cx="1222200" cy="246300"/>
          </a:xfrm>
          <a:prstGeom prst="rect">
            <a:avLst/>
          </a:prstGeom>
          <a:solidFill>
            <a:srgbClr val="F6F6F6"/>
          </a:solidFill>
          <a:ln cap="flat" cmpd="sng" w="9525">
            <a:solidFill>
              <a:srgbClr val="F6F6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0"/>
          <p:cNvSpPr/>
          <p:nvPr/>
        </p:nvSpPr>
        <p:spPr>
          <a:xfrm>
            <a:off x="7341125" y="701075"/>
            <a:ext cx="1222200" cy="246300"/>
          </a:xfrm>
          <a:prstGeom prst="rect">
            <a:avLst/>
          </a:prstGeom>
          <a:solidFill>
            <a:srgbClr val="F6F6F6"/>
          </a:solidFill>
          <a:ln cap="flat" cmpd="sng" w="9525">
            <a:solidFill>
              <a:srgbClr val="F6F6F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0"/>
          <p:cNvSpPr/>
          <p:nvPr/>
        </p:nvSpPr>
        <p:spPr>
          <a:xfrm>
            <a:off x="5677125" y="2124450"/>
            <a:ext cx="1222200" cy="246300"/>
          </a:xfrm>
          <a:prstGeom prst="rect">
            <a:avLst/>
          </a:prstGeom>
          <a:solidFill>
            <a:srgbClr val="FDFDFD"/>
          </a:solidFill>
          <a:ln cap="flat" cmpd="sng" w="9525">
            <a:solidFill>
              <a:srgbClr val="FDFD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 rotWithShape="1">
          <a:blip r:embed="rId3">
            <a:alphaModFix/>
          </a:blip>
          <a:srcRect b="26556" l="0" r="0" t="0"/>
          <a:stretch/>
        </p:blipFill>
        <p:spPr>
          <a:xfrm>
            <a:off x="0" y="-76200"/>
            <a:ext cx="9144000" cy="377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>
            <p:ph idx="1" type="body"/>
          </p:nvPr>
        </p:nvSpPr>
        <p:spPr>
          <a:xfrm>
            <a:off x="1729825" y="3713650"/>
            <a:ext cx="7327800" cy="127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Bring knowledge &amp; experience into a new domain</a:t>
            </a:r>
            <a:endParaRPr sz="38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182" name="Google Shape;182;p31"/>
          <p:cNvGrpSpPr/>
          <p:nvPr/>
        </p:nvGrpSpPr>
        <p:grpSpPr>
          <a:xfrm>
            <a:off x="452283" y="2886400"/>
            <a:ext cx="1162661" cy="1132050"/>
            <a:chOff x="565844" y="3039775"/>
            <a:chExt cx="1095300" cy="1132050"/>
          </a:xfrm>
        </p:grpSpPr>
        <p:sp>
          <p:nvSpPr>
            <p:cNvPr id="183" name="Google Shape;183;p31"/>
            <p:cNvSpPr/>
            <p:nvPr/>
          </p:nvSpPr>
          <p:spPr>
            <a:xfrm>
              <a:off x="565844" y="3076525"/>
              <a:ext cx="1095300" cy="10953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31"/>
            <p:cNvSpPr txBox="1"/>
            <p:nvPr/>
          </p:nvSpPr>
          <p:spPr>
            <a:xfrm>
              <a:off x="833002" y="3039775"/>
              <a:ext cx="442200" cy="71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0">
                  <a:solidFill>
                    <a:schemeClr val="dk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2</a:t>
              </a:r>
              <a:endParaRPr sz="6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sp>
        <p:nvSpPr>
          <p:cNvPr id="185" name="Google Shape;185;p31"/>
          <p:cNvSpPr txBox="1"/>
          <p:nvPr/>
        </p:nvSpPr>
        <p:spPr>
          <a:xfrm>
            <a:off x="1729825" y="2914525"/>
            <a:ext cx="5448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Cross-Pollinate</a:t>
            </a:r>
            <a:r>
              <a:rPr lang="en-GB" sz="4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:</a:t>
            </a:r>
            <a:endParaRPr sz="48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270200" y="235175"/>
            <a:ext cx="5183100" cy="44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Who are we? </a:t>
            </a:r>
            <a:endParaRPr sz="35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#(twin)sister</a:t>
            </a:r>
            <a:endParaRPr sz="2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#coach</a:t>
            </a:r>
            <a:endParaRPr sz="2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#facilitator</a:t>
            </a:r>
            <a:endParaRPr sz="2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#foreigner</a:t>
            </a:r>
            <a:endParaRPr sz="2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#womenintech</a:t>
            </a:r>
            <a:endParaRPr sz="2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#changeagent</a:t>
            </a:r>
            <a:endParaRPr sz="2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5225" y="999928"/>
            <a:ext cx="4194875" cy="315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 b="27494" l="0" r="0" t="0"/>
          <a:stretch/>
        </p:blipFill>
        <p:spPr>
          <a:xfrm>
            <a:off x="-57450" y="-980525"/>
            <a:ext cx="9201450" cy="475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2"/>
          <p:cNvSpPr txBox="1"/>
          <p:nvPr>
            <p:ph idx="1" type="body"/>
          </p:nvPr>
        </p:nvSpPr>
        <p:spPr>
          <a:xfrm>
            <a:off x="1729825" y="3866050"/>
            <a:ext cx="7327800" cy="82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Be ready to unlearn and relearn</a:t>
            </a:r>
            <a:endParaRPr sz="38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192" name="Google Shape;192;p32"/>
          <p:cNvGrpSpPr/>
          <p:nvPr/>
        </p:nvGrpSpPr>
        <p:grpSpPr>
          <a:xfrm>
            <a:off x="452283" y="2886400"/>
            <a:ext cx="1162661" cy="1132050"/>
            <a:chOff x="565844" y="3039775"/>
            <a:chExt cx="1095300" cy="1132050"/>
          </a:xfrm>
        </p:grpSpPr>
        <p:sp>
          <p:nvSpPr>
            <p:cNvPr id="193" name="Google Shape;193;p32"/>
            <p:cNvSpPr/>
            <p:nvPr/>
          </p:nvSpPr>
          <p:spPr>
            <a:xfrm>
              <a:off x="565844" y="3076525"/>
              <a:ext cx="1095300" cy="1095300"/>
            </a:xfrm>
            <a:prstGeom prst="ellipse">
              <a:avLst/>
            </a:pr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2"/>
            <p:cNvSpPr txBox="1"/>
            <p:nvPr/>
          </p:nvSpPr>
          <p:spPr>
            <a:xfrm>
              <a:off x="833002" y="3039775"/>
              <a:ext cx="442200" cy="71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6000">
                  <a:solidFill>
                    <a:schemeClr val="dk1"/>
                  </a:solidFill>
                  <a:latin typeface="Roboto Black"/>
                  <a:ea typeface="Roboto Black"/>
                  <a:cs typeface="Roboto Black"/>
                  <a:sym typeface="Roboto Black"/>
                </a:rPr>
                <a:t>3</a:t>
              </a:r>
              <a:endParaRPr sz="6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</p:grpSp>
      <p:sp>
        <p:nvSpPr>
          <p:cNvPr id="195" name="Google Shape;195;p32"/>
          <p:cNvSpPr txBox="1"/>
          <p:nvPr/>
        </p:nvSpPr>
        <p:spPr>
          <a:xfrm>
            <a:off x="1729825" y="291452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4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Curate</a:t>
            </a:r>
            <a:r>
              <a:rPr lang="en-GB" sz="48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:</a:t>
            </a:r>
            <a:endParaRPr sz="48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FLUX Resources</a:t>
            </a:r>
            <a:endParaRPr/>
          </a:p>
        </p:txBody>
      </p:sp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3953300" y="406350"/>
            <a:ext cx="5093700" cy="42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1. </a:t>
            </a:r>
            <a:r>
              <a:rPr lang="en-GB" sz="2100" u="sng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Flux</a:t>
            </a:r>
            <a:r>
              <a:rPr lang="en-GB" sz="2100">
                <a:solidFill>
                  <a:schemeClr val="dk1"/>
                </a:solidFill>
                <a:uFill>
                  <a:noFill/>
                </a:uFill>
                <a:latin typeface="Roboto Medium"/>
                <a:ea typeface="Roboto Medium"/>
                <a:cs typeface="Roboto Medium"/>
                <a:sym typeface="Roboto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- 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by April Rinne </a:t>
            </a:r>
            <a:endParaRPr sz="2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2. </a:t>
            </a:r>
            <a:r>
              <a:rPr lang="en-GB" sz="2100" u="sng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FluxMindset.com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 </a:t>
            </a:r>
            <a:endParaRPr sz="2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3. </a:t>
            </a:r>
            <a:r>
              <a:rPr lang="en-GB" sz="2100" u="sng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TED Talk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: How to navigate our uncertain future.</a:t>
            </a:r>
            <a:endParaRPr sz="2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4. J</a:t>
            </a:r>
            <a:r>
              <a:rPr lang="en-GB" sz="2100" u="sng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oin our online Flux@Work community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- Coming in 2025</a:t>
            </a:r>
            <a:endParaRPr sz="2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5. </a:t>
            </a:r>
            <a:r>
              <a:rPr lang="en-GB" sz="2100" u="sng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Discover - How adaptable are you</a:t>
            </a:r>
            <a:br>
              <a:rPr lang="en-GB" sz="2100" u="sng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AQ=Adaptability Quotient)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? (</a:t>
            </a:r>
            <a:r>
              <a:rPr i="1"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ask Sylvia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)</a:t>
            </a:r>
            <a:endParaRPr sz="2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lang="en-GB" sz="2100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</a:br>
            <a:r>
              <a:rPr lang="en-GB" sz="2100">
                <a:solidFill>
                  <a:schemeClr val="accent6"/>
                </a:solidFill>
                <a:latin typeface="Roboto Medium"/>
                <a:ea typeface="Roboto Medium"/>
                <a:cs typeface="Roboto Medium"/>
                <a:sym typeface="Roboto Medium"/>
              </a:rPr>
              <a:t>Practice</a:t>
            </a:r>
            <a:r>
              <a:rPr lang="en-GB" sz="21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= an intentional action you choose to take over and over.</a:t>
            </a:r>
            <a:endParaRPr sz="21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25" y="919288"/>
            <a:ext cx="3691975" cy="376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25" y="-353733"/>
            <a:ext cx="9144001" cy="588683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4"/>
          <p:cNvSpPr txBox="1"/>
          <p:nvPr/>
        </p:nvSpPr>
        <p:spPr>
          <a:xfrm>
            <a:off x="249500" y="4790850"/>
            <a:ext cx="2765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Image Credit: istock - N8tureGirl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    Thank you!</a:t>
            </a:r>
            <a:endParaRPr sz="48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48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  		Dziękuję!</a:t>
            </a:r>
            <a:endParaRPr sz="480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450" y="1024425"/>
            <a:ext cx="4238397" cy="31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/>
              <a:t>“Mastering change begins with mastering ourselves.”</a:t>
            </a:r>
            <a:endParaRPr sz="2020"/>
          </a:p>
        </p:txBody>
      </p:sp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5725" y="1576200"/>
            <a:ext cx="1727400" cy="207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/>
        </p:nvSpPr>
        <p:spPr>
          <a:xfrm>
            <a:off x="1362125" y="3821475"/>
            <a:ext cx="3159900" cy="1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Susanne Taylor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New Work &amp; Team Alchemist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4"/>
              </a:rPr>
              <a:t>taylor.susanne@gmail.com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LinkedIn: https//www.linkedin.com/in/susanne-taylor-intuitive</a:t>
            </a:r>
            <a:endParaRPr sz="1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4" name="Google Shape;224;p36"/>
          <p:cNvSpPr txBox="1"/>
          <p:nvPr/>
        </p:nvSpPr>
        <p:spPr>
          <a:xfrm>
            <a:off x="5235250" y="3821475"/>
            <a:ext cx="2685900" cy="1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Sylvia Taylor 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Change &amp; Adaptability Consultant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Roboto Medium"/>
                <a:ea typeface="Roboto Medium"/>
                <a:cs typeface="Roboto Medium"/>
                <a:sym typeface="Roboto Medium"/>
                <a:hlinkClick r:id="rId5"/>
              </a:rPr>
              <a:t>sylvia@intentionalwork.eu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LinkedIn: https://www.linkedin.com/in/sylviataylor/</a:t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225" name="Google Shape;22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7050" y="1576200"/>
            <a:ext cx="1727400" cy="22452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2301" y="517275"/>
            <a:ext cx="7192150" cy="404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4">
            <a:alphaModFix/>
          </a:blip>
          <a:srcRect b="0" l="5284" r="8516" t="0"/>
          <a:stretch/>
        </p:blipFill>
        <p:spPr>
          <a:xfrm>
            <a:off x="1104925" y="128775"/>
            <a:ext cx="7079526" cy="46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3313" y="519100"/>
            <a:ext cx="676275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2288" y="914550"/>
            <a:ext cx="6949125" cy="36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" y="-786925"/>
            <a:ext cx="9339628" cy="622490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1850050" y="4100700"/>
            <a:ext cx="73422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…more &amp; faster, change</a:t>
            </a:r>
            <a:endParaRPr b="1" sz="4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2400"/>
            <a:ext cx="840334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Black"/>
                <a:ea typeface="Roboto Black"/>
                <a:cs typeface="Roboto Black"/>
                <a:sym typeface="Roboto Black"/>
              </a:rPr>
              <a:t>Welcome to 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 Black"/>
                <a:ea typeface="Roboto Black"/>
                <a:cs typeface="Roboto Black"/>
                <a:sym typeface="Roboto Black"/>
              </a:rPr>
              <a:t>Generation Flux</a:t>
            </a:r>
            <a:endParaRPr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88" name="Google Shape;88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4068"/>
            <a:ext cx="9144003" cy="433536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249500" y="4790850"/>
            <a:ext cx="2765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Fast Company Magazine 2014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625" y="690675"/>
            <a:ext cx="3762126" cy="376212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/>
          <p:nvPr/>
        </p:nvSpPr>
        <p:spPr>
          <a:xfrm rot="-3614595">
            <a:off x="3539494" y="2733308"/>
            <a:ext cx="1257861" cy="2491796"/>
          </a:xfrm>
          <a:prstGeom prst="curvedRightArrow">
            <a:avLst>
              <a:gd fmla="val 25000" name="adj1"/>
              <a:gd fmla="val 60685" name="adj2"/>
              <a:gd fmla="val 35714" name="adj3"/>
            </a:avLst>
          </a:prstGeom>
          <a:solidFill>
            <a:schemeClr val="accent6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/>
        </p:nvSpPr>
        <p:spPr>
          <a:xfrm>
            <a:off x="290900" y="326750"/>
            <a:ext cx="5183100" cy="28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Flux: </a:t>
            </a:r>
            <a:endParaRPr sz="35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(</a:t>
            </a:r>
            <a:r>
              <a:rPr lang="en-GB"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n.) Continuous change</a:t>
            </a:r>
            <a:endParaRPr sz="35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(v.) to cause or learn to become fluid</a:t>
            </a:r>
            <a:endParaRPr sz="35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249500" y="4790850"/>
            <a:ext cx="32250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Flux Framework - created by April Rinne 2020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42750"/>
            <a:ext cx="9144003" cy="609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495450" y="836600"/>
            <a:ext cx="5565300" cy="32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All change starts with the individual, and internally.</a:t>
            </a:r>
            <a:endParaRPr sz="30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Change can equal opportunity, not just chaos.</a:t>
            </a:r>
            <a:endParaRPr sz="30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44625"/>
            <a:ext cx="9144003" cy="599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/>
        </p:nvSpPr>
        <p:spPr>
          <a:xfrm>
            <a:off x="2446025" y="677450"/>
            <a:ext cx="6107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396250" y="3611150"/>
            <a:ext cx="7730400" cy="13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See change in new ways, </a:t>
            </a:r>
            <a:r>
              <a:rPr i="1" lang="en-GB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reshape</a:t>
            </a:r>
            <a:r>
              <a:rPr lang="en-GB" sz="36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 our relationship to change…</a:t>
            </a:r>
            <a:endParaRPr sz="36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